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x="6858000" cy="9144000"/>
  <p:embeddedFontLst>
    <p:embeddedFont>
      <p:font typeface="Merriweather Sans"/>
      <p:regular r:id="rId17"/>
      <p:bold r:id="rId18"/>
      <p:italic r:id="rId19"/>
      <p:boldItalic r:id="rId20"/>
    </p:embeddedFont>
    <p:embeddedFont>
      <p:font typeface="Candara"/>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9" roundtripDataSignature="AMtx7miXWuZv6knN/lqOXOIgPbNmk7SR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Sans-boldItalic.fntdata"/><Relationship Id="rId22" Type="http://schemas.openxmlformats.org/officeDocument/2006/relationships/font" Target="fonts/Candara-bold.fntdata"/><Relationship Id="rId21" Type="http://schemas.openxmlformats.org/officeDocument/2006/relationships/font" Target="fonts/Candara-regular.fntdata"/><Relationship Id="rId24" Type="http://schemas.openxmlformats.org/officeDocument/2006/relationships/font" Target="fonts/Candara-boldItalic.fntdata"/><Relationship Id="rId23" Type="http://schemas.openxmlformats.org/officeDocument/2006/relationships/font" Target="fonts/Candar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Sans-regular.fntdata"/><Relationship Id="rId16" Type="http://schemas.openxmlformats.org/officeDocument/2006/relationships/slide" Target="slides/slide11.xml"/><Relationship Id="rId19" Type="http://schemas.openxmlformats.org/officeDocument/2006/relationships/font" Target="fonts/MerriweatherSans-italic.fntdata"/><Relationship Id="rId18" Type="http://schemas.openxmlformats.org/officeDocument/2006/relationships/font" Target="fonts/Merriweather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13"/>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descr="logo.jpg" id="17" name="Google Shape;17;p13"/>
          <p:cNvPicPr preferRelativeResize="0"/>
          <p:nvPr/>
        </p:nvPicPr>
        <p:blipFill rotWithShape="1">
          <a:blip r:embed="rId3">
            <a:alphaModFix/>
          </a:blip>
          <a:srcRect b="0" l="0" r="0" t="0"/>
          <a:stretch/>
        </p:blipFill>
        <p:spPr>
          <a:xfrm>
            <a:off x="955129" y="2294863"/>
            <a:ext cx="4720458" cy="10571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61" name="Shape 61"/>
        <p:cNvGrpSpPr/>
        <p:nvPr/>
      </p:nvGrpSpPr>
      <p:grpSpPr>
        <a:xfrm>
          <a:off x="0" y="0"/>
          <a:ext cx="0" cy="0"/>
          <a:chOff x="0" y="0"/>
          <a:chExt cx="0" cy="0"/>
        </a:xfrm>
      </p:grpSpPr>
      <p:sp>
        <p:nvSpPr>
          <p:cNvPr id="62" name="Google Shape;62;p22"/>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64" name="Google Shape;64;p22"/>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65" name="Shape 65"/>
        <p:cNvGrpSpPr/>
        <p:nvPr/>
      </p:nvGrpSpPr>
      <p:grpSpPr>
        <a:xfrm>
          <a:off x="0" y="0"/>
          <a:ext cx="0" cy="0"/>
          <a:chOff x="0" y="0"/>
          <a:chExt cx="0" cy="0"/>
        </a:xfrm>
      </p:grpSpPr>
      <p:pic>
        <p:nvPicPr>
          <p:cNvPr descr="LOGO-B.png" id="66" name="Google Shape;66;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2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23"/>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23"/>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23"/>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23"/>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23"/>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74" name="Shape 74"/>
        <p:cNvGrpSpPr/>
        <p:nvPr/>
      </p:nvGrpSpPr>
      <p:grpSpPr>
        <a:xfrm>
          <a:off x="0" y="0"/>
          <a:ext cx="0" cy="0"/>
          <a:chOff x="0" y="0"/>
          <a:chExt cx="0" cy="0"/>
        </a:xfrm>
      </p:grpSpPr>
      <p:sp>
        <p:nvSpPr>
          <p:cNvPr id="75" name="Google Shape;75;p2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77" name="Google Shape;77;p24"/>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78" name="Shape 78"/>
        <p:cNvGrpSpPr/>
        <p:nvPr/>
      </p:nvGrpSpPr>
      <p:grpSpPr>
        <a:xfrm>
          <a:off x="0" y="0"/>
          <a:ext cx="0" cy="0"/>
          <a:chOff x="0" y="0"/>
          <a:chExt cx="0" cy="0"/>
        </a:xfrm>
      </p:grpSpPr>
      <p:pic>
        <p:nvPicPr>
          <p:cNvPr descr="LOGO-B.png" id="79" name="Google Shape;79;p2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2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25"/>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25"/>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25"/>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25"/>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25"/>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87" name="Shape 87"/>
        <p:cNvGrpSpPr/>
        <p:nvPr/>
      </p:nvGrpSpPr>
      <p:grpSpPr>
        <a:xfrm>
          <a:off x="0" y="0"/>
          <a:ext cx="0" cy="0"/>
          <a:chOff x="0" y="0"/>
          <a:chExt cx="0" cy="0"/>
        </a:xfrm>
      </p:grpSpPr>
      <p:sp>
        <p:nvSpPr>
          <p:cNvPr id="88" name="Google Shape;88;p26"/>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2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90" name="Google Shape;90;p26"/>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91" name="Shape 91"/>
        <p:cNvGrpSpPr/>
        <p:nvPr/>
      </p:nvGrpSpPr>
      <p:grpSpPr>
        <a:xfrm>
          <a:off x="0" y="0"/>
          <a:ext cx="0" cy="0"/>
          <a:chOff x="0" y="0"/>
          <a:chExt cx="0" cy="0"/>
        </a:xfrm>
      </p:grpSpPr>
      <p:pic>
        <p:nvPicPr>
          <p:cNvPr descr="LOGO-B.png" id="92" name="Google Shape;92;p2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27"/>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27"/>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27"/>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27"/>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27"/>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7"/>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100" name="Shape 100"/>
        <p:cNvGrpSpPr/>
        <p:nvPr/>
      </p:nvGrpSpPr>
      <p:grpSpPr>
        <a:xfrm>
          <a:off x="0" y="0"/>
          <a:ext cx="0" cy="0"/>
          <a:chOff x="0" y="0"/>
          <a:chExt cx="0" cy="0"/>
        </a:xfrm>
      </p:grpSpPr>
      <p:sp>
        <p:nvSpPr>
          <p:cNvPr id="101" name="Google Shape;101;p28"/>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2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103" name="Google Shape;103;p28"/>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104" name="Shape 104"/>
        <p:cNvGrpSpPr/>
        <p:nvPr/>
      </p:nvGrpSpPr>
      <p:grpSpPr>
        <a:xfrm>
          <a:off x="0" y="0"/>
          <a:ext cx="0" cy="0"/>
          <a:chOff x="0" y="0"/>
          <a:chExt cx="0" cy="0"/>
        </a:xfrm>
      </p:grpSpPr>
      <p:pic>
        <p:nvPicPr>
          <p:cNvPr descr="LOGO-B.png" id="105" name="Google Shape;105;p2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2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29"/>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29"/>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29"/>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29"/>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29"/>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13" name="Shape 113"/>
        <p:cNvGrpSpPr/>
        <p:nvPr/>
      </p:nvGrpSpPr>
      <p:grpSpPr>
        <a:xfrm>
          <a:off x="0" y="0"/>
          <a:ext cx="0" cy="0"/>
          <a:chOff x="0" y="0"/>
          <a:chExt cx="0" cy="0"/>
        </a:xfrm>
      </p:grpSpPr>
      <p:sp>
        <p:nvSpPr>
          <p:cNvPr id="114" name="Google Shape;114;p3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3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16" name="Google Shape;116;p30"/>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17" name="Shape 117"/>
        <p:cNvGrpSpPr/>
        <p:nvPr/>
      </p:nvGrpSpPr>
      <p:grpSpPr>
        <a:xfrm>
          <a:off x="0" y="0"/>
          <a:ext cx="0" cy="0"/>
          <a:chOff x="0" y="0"/>
          <a:chExt cx="0" cy="0"/>
        </a:xfrm>
      </p:grpSpPr>
      <p:pic>
        <p:nvPicPr>
          <p:cNvPr descr="LOGO-B.png" id="118" name="Google Shape;118;p3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3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31"/>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31"/>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31"/>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1"/>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31"/>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8" name="Shape 18"/>
        <p:cNvGrpSpPr/>
        <p:nvPr/>
      </p:nvGrpSpPr>
      <p:grpSpPr>
        <a:xfrm>
          <a:off x="0" y="0"/>
          <a:ext cx="0" cy="0"/>
          <a:chOff x="0" y="0"/>
          <a:chExt cx="0" cy="0"/>
        </a:xfrm>
      </p:grpSpPr>
      <p:sp>
        <p:nvSpPr>
          <p:cNvPr id="19" name="Google Shape;19;p1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21" name="Google Shape;21;p1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26" name="Shape 126"/>
        <p:cNvGrpSpPr/>
        <p:nvPr/>
      </p:nvGrpSpPr>
      <p:grpSpPr>
        <a:xfrm>
          <a:off x="0" y="0"/>
          <a:ext cx="0" cy="0"/>
          <a:chOff x="0" y="0"/>
          <a:chExt cx="0" cy="0"/>
        </a:xfrm>
      </p:grpSpPr>
      <p:sp>
        <p:nvSpPr>
          <p:cNvPr id="127" name="Google Shape;127;p32"/>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3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29" name="Google Shape;129;p32"/>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30" name="Shape 130"/>
        <p:cNvGrpSpPr/>
        <p:nvPr/>
      </p:nvGrpSpPr>
      <p:grpSpPr>
        <a:xfrm>
          <a:off x="0" y="0"/>
          <a:ext cx="0" cy="0"/>
          <a:chOff x="0" y="0"/>
          <a:chExt cx="0" cy="0"/>
        </a:xfrm>
      </p:grpSpPr>
      <p:pic>
        <p:nvPicPr>
          <p:cNvPr descr="LOGO-B.png" id="131" name="Google Shape;131;p3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3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33"/>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33"/>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33"/>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33"/>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33"/>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39" name="Shape 139"/>
        <p:cNvGrpSpPr/>
        <p:nvPr/>
      </p:nvGrpSpPr>
      <p:grpSpPr>
        <a:xfrm>
          <a:off x="0" y="0"/>
          <a:ext cx="0" cy="0"/>
          <a:chOff x="0" y="0"/>
          <a:chExt cx="0" cy="0"/>
        </a:xfrm>
      </p:grpSpPr>
      <p:sp>
        <p:nvSpPr>
          <p:cNvPr id="140" name="Google Shape;140;p3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3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42" name="Google Shape;142;p3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43" name="Shape 143"/>
        <p:cNvGrpSpPr/>
        <p:nvPr/>
      </p:nvGrpSpPr>
      <p:grpSpPr>
        <a:xfrm>
          <a:off x="0" y="0"/>
          <a:ext cx="0" cy="0"/>
          <a:chOff x="0" y="0"/>
          <a:chExt cx="0" cy="0"/>
        </a:xfrm>
      </p:grpSpPr>
      <p:pic>
        <p:nvPicPr>
          <p:cNvPr descr="LOGO-B.png" id="144" name="Google Shape;144;p3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3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35"/>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35"/>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35"/>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35"/>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35"/>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22" name="Shape 22"/>
        <p:cNvGrpSpPr/>
        <p:nvPr/>
      </p:nvGrpSpPr>
      <p:grpSpPr>
        <a:xfrm>
          <a:off x="0" y="0"/>
          <a:ext cx="0" cy="0"/>
          <a:chOff x="0" y="0"/>
          <a:chExt cx="0" cy="0"/>
        </a:xfrm>
      </p:grpSpPr>
      <p:pic>
        <p:nvPicPr>
          <p:cNvPr descr="LOGO-B.png" id="23" name="Google Shape;23;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24" name="Google Shape;24;p1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5" name="Google Shape;25;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5"/>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15"/>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15"/>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 name="Google Shape;29;p15"/>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 name="Google Shape;30;p15"/>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pic>
        <p:nvPicPr>
          <p:cNvPr descr="logo.jpg" id="37" name="Google Shape;37;p16"/>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18"/>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19"/>
          <p:cNvSpPr/>
          <p:nvPr/>
        </p:nvSpPr>
        <p:spPr>
          <a:xfrm>
            <a:off x="1748454" y="-27988"/>
            <a:ext cx="173111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8000">
                <a:solidFill>
                  <a:srgbClr val="2871B4"/>
                </a:solidFill>
                <a:latin typeface="Open Sans"/>
                <a:ea typeface="Open Sans"/>
                <a:cs typeface="Open Sans"/>
                <a:sym typeface="Open Sans"/>
              </a:rPr>
              <a:t>16</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48" name="Shape 48"/>
        <p:cNvGrpSpPr/>
        <p:nvPr/>
      </p:nvGrpSpPr>
      <p:grpSpPr>
        <a:xfrm>
          <a:off x="0" y="0"/>
          <a:ext cx="0" cy="0"/>
          <a:chOff x="0" y="0"/>
          <a:chExt cx="0" cy="0"/>
        </a:xfrm>
      </p:grpSpPr>
      <p:sp>
        <p:nvSpPr>
          <p:cNvPr id="49" name="Google Shape;49;p2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51" name="Google Shape;51;p20"/>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52" name="Shape 52"/>
        <p:cNvGrpSpPr/>
        <p:nvPr/>
      </p:nvGrpSpPr>
      <p:grpSpPr>
        <a:xfrm>
          <a:off x="0" y="0"/>
          <a:ext cx="0" cy="0"/>
          <a:chOff x="0" y="0"/>
          <a:chExt cx="0" cy="0"/>
        </a:xfrm>
      </p:grpSpPr>
      <p:pic>
        <p:nvPicPr>
          <p:cNvPr descr="LOGO-B.png" id="53" name="Google Shape;53;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54" name="Google Shape;54;p21"/>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21"/>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21"/>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21"/>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21"/>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59" name="Google Shape;59;p2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0" name="Google Shape;60;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impala.apach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impala.apache.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
          <p:cNvSpPr/>
          <p:nvPr/>
        </p:nvSpPr>
        <p:spPr>
          <a:xfrm>
            <a:off x="848096" y="4196478"/>
            <a:ext cx="27493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L" sz="2800" u="none" cap="none" strike="noStrike">
                <a:solidFill>
                  <a:srgbClr val="F9B71A"/>
                </a:solidFill>
                <a:latin typeface="Candara"/>
                <a:ea typeface="Candara"/>
                <a:cs typeface="Candara"/>
                <a:sym typeface="Candara"/>
              </a:rPr>
              <a:t>BDY7101</a:t>
            </a:r>
            <a:endParaRPr/>
          </a:p>
        </p:txBody>
      </p:sp>
      <p:sp>
        <p:nvSpPr>
          <p:cNvPr id="157" name="Google Shape;157;p1"/>
          <p:cNvSpPr/>
          <p:nvPr/>
        </p:nvSpPr>
        <p:spPr>
          <a:xfrm>
            <a:off x="873904" y="3694012"/>
            <a:ext cx="272349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L" sz="2800" u="none" cap="none" strike="noStrike">
                <a:solidFill>
                  <a:srgbClr val="0A253E"/>
                </a:solidFill>
                <a:latin typeface="Candara"/>
                <a:ea typeface="Candara"/>
                <a:cs typeface="Candara"/>
                <a:sym typeface="Candara"/>
              </a:rPr>
              <a:t>Big Data</a:t>
            </a:r>
            <a:endParaRPr/>
          </a:p>
        </p:txBody>
      </p:sp>
      <p:pic>
        <p:nvPicPr>
          <p:cNvPr id="158" name="Google Shape;158;p1"/>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10"/>
          <p:cNvSpPr txBox="1"/>
          <p:nvPr/>
        </p:nvSpPr>
        <p:spPr>
          <a:xfrm>
            <a:off x="468412" y="1331343"/>
            <a:ext cx="8297115" cy="40626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2400">
                <a:solidFill>
                  <a:schemeClr val="dk1"/>
                </a:solidFill>
                <a:latin typeface="Calibri"/>
                <a:ea typeface="Calibri"/>
                <a:cs typeface="Calibri"/>
                <a:sym typeface="Calibri"/>
              </a:rPr>
              <a:t>Características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Cuente con seguridad de clase empresarial</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Impala está integrado con la seguridad nativa de Hadoop y Kerberos para la autenticación y, a través del módulo Sentry, puede asegurarse de que los usuarios y las aplicaciones correctos estén autorizados para los datos correctos.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Mantener la libertad de bloqueo</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Impala es de código abierto (Licencia Apache).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Expandir el verso de usuario de Hadoop</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Con Impala, más usuarios, ya sea que utilicen consultas SQL o aplicaciones de BI, pueden interactuar con más datos a través de un único repositorio y almacén de metadatos desde la fuente hasta el análisis.</a:t>
            </a:r>
            <a:endParaRPr/>
          </a:p>
        </p:txBody>
      </p:sp>
      <p:sp>
        <p:nvSpPr>
          <p:cNvPr id="218" name="Google Shape;218;p10"/>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1"/>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224" name="Google Shape;224;p11"/>
          <p:cNvSpPr/>
          <p:nvPr/>
        </p:nvSpPr>
        <p:spPr>
          <a:xfrm>
            <a:off x="556054" y="1196188"/>
            <a:ext cx="8130746" cy="32316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2400">
                <a:solidFill>
                  <a:schemeClr val="dk1"/>
                </a:solidFill>
                <a:latin typeface="Calibri"/>
                <a:ea typeface="Calibri"/>
                <a:cs typeface="Calibri"/>
                <a:sym typeface="Calibri"/>
              </a:rPr>
              <a:t>Puntos Esenciales</a:t>
            </a:r>
            <a:endParaRPr/>
          </a:p>
          <a:p>
            <a:pPr indent="0" lvl="0" marL="0" marR="0" rtl="0" algn="l">
              <a:spcBef>
                <a:spcPts val="0"/>
              </a:spcBef>
              <a:spcAft>
                <a:spcPts val="0"/>
              </a:spcAft>
              <a:buNone/>
            </a:pPr>
            <a:br>
              <a:rPr b="1" lang="es-CL" sz="1800">
                <a:solidFill>
                  <a:schemeClr val="dk1"/>
                </a:solidFill>
                <a:latin typeface="Calibri"/>
                <a:ea typeface="Calibri"/>
                <a:cs typeface="Calibri"/>
                <a:sym typeface="Calibri"/>
              </a:rPr>
            </a:b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Apache Impala permite el análisis interactivo instantáneo de los datos almacenados en Hadoop a través de un entorno SQL nativo.</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Apache Hive proporciona un lenguaje de consulta similar a SQL con HiveQL que hace que los datos sean accesibles para analistas, administradores de bases de datos y otros sin experiencia en programación Java.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Apache Pig aplica los fundamentos de los lenguajes de secuencias de comandos familiares al clúster Hadoop.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
          <p:cNvSpPr/>
          <p:nvPr/>
        </p:nvSpPr>
        <p:spPr>
          <a:xfrm>
            <a:off x="873904" y="2829580"/>
            <a:ext cx="32076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L" sz="2800" u="none" cap="none" strike="noStrike">
                <a:solidFill>
                  <a:schemeClr val="lt1"/>
                </a:solidFill>
                <a:latin typeface="Candara"/>
                <a:ea typeface="Candara"/>
                <a:cs typeface="Candara"/>
                <a:sym typeface="Candara"/>
              </a:rPr>
              <a:t>Hive, Pig e Impala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169" name="Google Shape;169;p3"/>
          <p:cNvSpPr/>
          <p:nvPr/>
        </p:nvSpPr>
        <p:spPr>
          <a:xfrm>
            <a:off x="556054" y="1196188"/>
            <a:ext cx="8130746"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2400">
                <a:solidFill>
                  <a:schemeClr val="dk1"/>
                </a:solidFill>
                <a:latin typeface="Calibri"/>
                <a:ea typeface="Calibri"/>
                <a:cs typeface="Calibri"/>
                <a:sym typeface="Calibri"/>
              </a:rPr>
              <a:t>Visión General</a:t>
            </a:r>
            <a:br>
              <a:rPr b="1" lang="es-CL"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En esta clase aprenderás:</a:t>
            </a:r>
            <a:br>
              <a:rPr b="1" lang="es-CL" sz="1800">
                <a:solidFill>
                  <a:schemeClr val="dk1"/>
                </a:solidFill>
                <a:latin typeface="Calibri"/>
                <a:ea typeface="Calibri"/>
                <a:cs typeface="Calibri"/>
                <a:sym typeface="Calibri"/>
              </a:rPr>
            </a:b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Qué es Hive</a:t>
            </a:r>
            <a:endParaRPr/>
          </a:p>
          <a:p>
            <a:pPr indent="0" lvl="0" marL="0" marR="0" rtl="0" algn="l">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Qué es Pig</a:t>
            </a:r>
            <a:endParaRPr/>
          </a:p>
          <a:p>
            <a:pPr indent="0" lvl="0" marL="0" marR="0" rtl="0" algn="l">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Qué es Impala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4"/>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175" name="Google Shape;175;p4"/>
          <p:cNvSpPr/>
          <p:nvPr/>
        </p:nvSpPr>
        <p:spPr>
          <a:xfrm>
            <a:off x="486833" y="1235673"/>
            <a:ext cx="8170334" cy="40626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L" sz="2400">
                <a:solidFill>
                  <a:schemeClr val="dk1"/>
                </a:solidFill>
                <a:latin typeface="Calibri"/>
                <a:ea typeface="Calibri"/>
                <a:cs typeface="Calibri"/>
                <a:sym typeface="Calibri"/>
              </a:rPr>
              <a:t>¿Qué es Hive?</a:t>
            </a:r>
            <a:endParaRPr/>
          </a:p>
          <a:p>
            <a:pPr indent="0" lvl="0" marL="0" marR="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just">
              <a:spcBef>
                <a:spcPts val="0"/>
              </a:spcBef>
              <a:spcAft>
                <a:spcPts val="0"/>
              </a:spcAft>
              <a:buNone/>
            </a:pPr>
            <a:r>
              <a:rPr b="1" lang="es-CL" sz="1800">
                <a:solidFill>
                  <a:schemeClr val="dk1"/>
                </a:solidFill>
                <a:latin typeface="Calibri"/>
                <a:ea typeface="Calibri"/>
                <a:cs typeface="Calibri"/>
                <a:sym typeface="Calibri"/>
              </a:rPr>
              <a:t>Apache Hive </a:t>
            </a:r>
            <a:r>
              <a:rPr lang="es-CL" sz="1800">
                <a:solidFill>
                  <a:schemeClr val="dk1"/>
                </a:solidFill>
                <a:latin typeface="Calibri"/>
                <a:ea typeface="Calibri"/>
                <a:cs typeface="Calibri"/>
                <a:sym typeface="Calibri"/>
              </a:rPr>
              <a:t>es una plataforma para analizar grandes conjuntos de datos que consiste en un lenguaje de alto nivel para expresar programas de análisis de datos, junto con infraestructura para evaluar estos programas. La propiedad más destacada de los programas Pig es que su estructura es susceptible de una paralelización sustancial, que a su vez les permite manejar conjuntos de datos muy grandes.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s-CL" sz="1800">
                <a:solidFill>
                  <a:schemeClr val="dk1"/>
                </a:solidFill>
                <a:latin typeface="Calibri"/>
                <a:ea typeface="Calibri"/>
                <a:cs typeface="Calibri"/>
                <a:sym typeface="Calibri"/>
              </a:rPr>
              <a:t>La capa de lenguaje de Pig actualmente consiste en un lenguaje textual llamado PigLatin, que tiene las siguientes propiedades clave: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Fácil de programar.</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Optimizable.</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Extensible.</a:t>
            </a:r>
            <a:endParaRPr/>
          </a:p>
        </p:txBody>
      </p:sp>
      <p:pic>
        <p:nvPicPr>
          <p:cNvPr id="176" name="Google Shape;176;p4"/>
          <p:cNvPicPr preferRelativeResize="0"/>
          <p:nvPr/>
        </p:nvPicPr>
        <p:blipFill rotWithShape="1">
          <a:blip r:embed="rId3">
            <a:alphaModFix/>
          </a:blip>
          <a:srcRect b="0" l="0" r="0" t="0"/>
          <a:stretch/>
        </p:blipFill>
        <p:spPr>
          <a:xfrm>
            <a:off x="6803667" y="4643778"/>
            <a:ext cx="1853500" cy="16711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5"/>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182" name="Google Shape;182;p5"/>
          <p:cNvSpPr/>
          <p:nvPr/>
        </p:nvSpPr>
        <p:spPr>
          <a:xfrm>
            <a:off x="486833" y="1235673"/>
            <a:ext cx="8170334" cy="406265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L" sz="2400">
                <a:solidFill>
                  <a:schemeClr val="dk1"/>
                </a:solidFill>
                <a:latin typeface="Calibri"/>
                <a:ea typeface="Calibri"/>
                <a:cs typeface="Calibri"/>
                <a:sym typeface="Calibri"/>
              </a:rPr>
              <a:t>¿Qué es Pig?</a:t>
            </a:r>
            <a:endParaRPr/>
          </a:p>
          <a:p>
            <a:pPr indent="0" lvl="0" marL="0" marR="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just">
              <a:spcBef>
                <a:spcPts val="0"/>
              </a:spcBef>
              <a:spcAft>
                <a:spcPts val="0"/>
              </a:spcAft>
              <a:buNone/>
            </a:pPr>
            <a:r>
              <a:rPr b="1" lang="es-CL" sz="1800">
                <a:solidFill>
                  <a:schemeClr val="dk1"/>
                </a:solidFill>
                <a:latin typeface="Calibri"/>
                <a:ea typeface="Calibri"/>
                <a:cs typeface="Calibri"/>
                <a:sym typeface="Calibri"/>
              </a:rPr>
              <a:t>Apache Pig </a:t>
            </a:r>
            <a:r>
              <a:rPr lang="es-CL" sz="1800">
                <a:solidFill>
                  <a:schemeClr val="dk1"/>
                </a:solidFill>
                <a:latin typeface="Calibri"/>
                <a:ea typeface="Calibri"/>
                <a:cs typeface="Calibri"/>
                <a:sym typeface="Calibri"/>
              </a:rPr>
              <a:t>es una plataforma para analizar grandes conjuntos de datos que consiste en un lenguaje de alto nivel para expresar programas de análisis de datos, junto con infraestructura para evaluar estos programas. La propiedad más destacada de los programas Pig es que su estructura es susceptible de una paralelización sustancial, que a su vez les permite manejar conjuntos de datos muy grandes.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s-CL" sz="1800">
                <a:solidFill>
                  <a:schemeClr val="dk1"/>
                </a:solidFill>
                <a:latin typeface="Calibri"/>
                <a:ea typeface="Calibri"/>
                <a:cs typeface="Calibri"/>
                <a:sym typeface="Calibri"/>
              </a:rPr>
              <a:t>La capa de lenguaje de Pig actualmente consiste en un lenguaje textual llamado PigLatin, que tiene las siguientes propiedades clave: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Fácil de programar.</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Optimizable.</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Extensible.</a:t>
            </a:r>
            <a:endParaRPr/>
          </a:p>
        </p:txBody>
      </p:sp>
      <p:pic>
        <p:nvPicPr>
          <p:cNvPr id="183" name="Google Shape;183;p5"/>
          <p:cNvPicPr preferRelativeResize="0"/>
          <p:nvPr/>
        </p:nvPicPr>
        <p:blipFill rotWithShape="1">
          <a:blip r:embed="rId3">
            <a:alphaModFix/>
          </a:blip>
          <a:srcRect b="0" l="0" r="0" t="0"/>
          <a:stretch/>
        </p:blipFill>
        <p:spPr>
          <a:xfrm>
            <a:off x="7295100" y="5133703"/>
            <a:ext cx="1362067" cy="162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6"/>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189" name="Google Shape;189;p6"/>
          <p:cNvSpPr/>
          <p:nvPr/>
        </p:nvSpPr>
        <p:spPr>
          <a:xfrm>
            <a:off x="550333" y="1290175"/>
            <a:ext cx="8170334" cy="350865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L" sz="2400">
                <a:solidFill>
                  <a:schemeClr val="dk1"/>
                </a:solidFill>
                <a:latin typeface="Calibri"/>
                <a:ea typeface="Calibri"/>
                <a:cs typeface="Calibri"/>
                <a:sym typeface="Calibri"/>
              </a:rPr>
              <a:t>Características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Apache Pig es una plataforma para el análisis y procesamiento de datos en Hadoop.</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Es una alternativa a escribir el código de MapReduce directamente.</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Originalmente fue desarrollado como un proyecto de investigación en Yahoo, con los objetivos de flexibilidad, productividad y mantenibilidad.</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Ahora es un proyecto de Apache de código abierto.</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El lenguaje de Pig se llama Pig Latin, pero todo el sistema se conoce como Pig.</a:t>
            </a:r>
            <a:endParaRPr/>
          </a:p>
          <a:p>
            <a:pPr indent="0" lvl="0" marL="0" marR="0" rtl="0" algn="just">
              <a:spcBef>
                <a:spcPts val="0"/>
              </a:spcBef>
              <a:spcAft>
                <a:spcPts val="0"/>
              </a:spcAft>
              <a:buNone/>
            </a:pPr>
            <a:r>
              <a:rPr lang="es-CL" sz="1800">
                <a:solidFill>
                  <a:schemeClr val="dk1"/>
                </a:solidFill>
                <a:latin typeface="Calibri"/>
                <a:ea typeface="Calibri"/>
                <a:cs typeface="Calibri"/>
                <a:sym typeface="Calibri"/>
              </a:rPr>
              <a:t>Puede ejecutar Pig Latin desde un shell interactivo, que se llama Grunt.</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También puede ejecutar Pig Latin de otras maneras, como una ejecución por lotes desde un script.</a:t>
            </a:r>
            <a:endParaRPr/>
          </a:p>
          <a:p>
            <a:pPr indent="0" lvl="0" marL="0" marR="0" rtl="0" algn="just">
              <a:spcBef>
                <a:spcPts val="0"/>
              </a:spcBef>
              <a:spcAft>
                <a:spcPts val="0"/>
              </a:spcAft>
              <a:buNone/>
            </a:pPr>
            <a:r>
              <a:rPr lang="es-CL" sz="1800">
                <a:solidFill>
                  <a:srgbClr val="0F7CA5"/>
                </a:solidFill>
                <a:latin typeface="Merriweather Sans"/>
                <a:ea typeface="Merriweather Sans"/>
                <a:cs typeface="Merriweather Sans"/>
                <a:sym typeface="Merriweather Sans"/>
              </a:rPr>
              <a:t>– </a:t>
            </a:r>
            <a:r>
              <a:rPr lang="es-CL" sz="1800">
                <a:solidFill>
                  <a:schemeClr val="dk1"/>
                </a:solidFill>
                <a:latin typeface="Calibri"/>
                <a:ea typeface="Calibri"/>
                <a:cs typeface="Calibri"/>
                <a:sym typeface="Calibri"/>
              </a:rPr>
              <a:t>Pig también incluye un intérprete y un motor de ejecución.</a:t>
            </a:r>
            <a:endParaRPr/>
          </a:p>
        </p:txBody>
      </p:sp>
      <p:pic>
        <p:nvPicPr>
          <p:cNvPr id="190" name="Google Shape;190;p6"/>
          <p:cNvPicPr preferRelativeResize="0"/>
          <p:nvPr/>
        </p:nvPicPr>
        <p:blipFill rotWithShape="1">
          <a:blip r:embed="rId3">
            <a:alphaModFix/>
          </a:blip>
          <a:srcRect b="0" l="0" r="0" t="0"/>
          <a:stretch/>
        </p:blipFill>
        <p:spPr>
          <a:xfrm>
            <a:off x="7295100" y="5133703"/>
            <a:ext cx="1362067" cy="162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7"/>
          <p:cNvPicPr preferRelativeResize="0"/>
          <p:nvPr/>
        </p:nvPicPr>
        <p:blipFill rotWithShape="1">
          <a:blip r:embed="rId3">
            <a:alphaModFix/>
          </a:blip>
          <a:srcRect b="0" l="0" r="0" t="0"/>
          <a:stretch/>
        </p:blipFill>
        <p:spPr>
          <a:xfrm>
            <a:off x="7687744" y="5366573"/>
            <a:ext cx="1092916" cy="1304213"/>
          </a:xfrm>
          <a:prstGeom prst="rect">
            <a:avLst/>
          </a:prstGeom>
          <a:noFill/>
          <a:ln>
            <a:noFill/>
          </a:ln>
        </p:spPr>
      </p:pic>
      <p:sp>
        <p:nvSpPr>
          <p:cNvPr id="196" name="Google Shape;196;p7"/>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197" name="Google Shape;197;p7"/>
          <p:cNvSpPr/>
          <p:nvPr/>
        </p:nvSpPr>
        <p:spPr>
          <a:xfrm>
            <a:off x="550333" y="1290175"/>
            <a:ext cx="8170334"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L" sz="2400">
                <a:solidFill>
                  <a:schemeClr val="dk1"/>
                </a:solidFill>
                <a:latin typeface="Calibri"/>
                <a:ea typeface="Calibri"/>
                <a:cs typeface="Calibri"/>
                <a:sym typeface="Calibri"/>
              </a:rPr>
              <a:t>Características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Es una aplicación del lado del cliente, lo que significa que Pig se está ejecutando en la máquina del usuario,</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No necesita una máquina dentro del cluster. Sin embargo, la máquina que ejecuta Pig debe enviar trabajos de MapReduce al clúster, por lo que necesita acceso al clúster.</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Pig tomará el guión de Pig Latin, como el que se encuentra a la izquierda de este diagrama. Luego, Pig lo procesará, lo analizará, verificará los tipos de datos, realizará algunas optimizaciones y presentará un plan de ejecución.</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El plan de ejecución es un archivo XML que realmente inicia el código en el servidor y luego genera los trabajos de MapReduce, envía esos trabajos al clúster y supervisa el progreso de esos trabajos.</a:t>
            </a:r>
            <a:endParaRPr/>
          </a:p>
        </p:txBody>
      </p:sp>
      <p:sp>
        <p:nvSpPr>
          <p:cNvPr id="198" name="Google Shape;198;p7"/>
          <p:cNvSpPr/>
          <p:nvPr/>
        </p:nvSpPr>
        <p:spPr>
          <a:xfrm>
            <a:off x="6880332" y="6516898"/>
            <a:ext cx="19003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400" u="sng">
                <a:solidFill>
                  <a:schemeClr val="dk1"/>
                </a:solidFill>
                <a:latin typeface="Calibri"/>
                <a:ea typeface="Calibri"/>
                <a:cs typeface="Calibri"/>
                <a:sym typeface="Calibri"/>
                <a:hlinkClick r:id="rId4"/>
              </a:rPr>
              <a:t>https://pig.apache.org/</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8"/>
          <p:cNvPicPr preferRelativeResize="0"/>
          <p:nvPr/>
        </p:nvPicPr>
        <p:blipFill rotWithShape="1">
          <a:blip r:embed="rId3">
            <a:alphaModFix/>
          </a:blip>
          <a:srcRect b="0" l="0" r="0" t="0"/>
          <a:stretch/>
        </p:blipFill>
        <p:spPr>
          <a:xfrm>
            <a:off x="7914590" y="4981974"/>
            <a:ext cx="850937" cy="1589663"/>
          </a:xfrm>
          <a:prstGeom prst="rect">
            <a:avLst/>
          </a:prstGeom>
          <a:noFill/>
          <a:ln>
            <a:noFill/>
          </a:ln>
        </p:spPr>
      </p:pic>
      <p:sp>
        <p:nvSpPr>
          <p:cNvPr id="204" name="Google Shape;204;p8"/>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
        <p:nvSpPr>
          <p:cNvPr id="205" name="Google Shape;205;p8"/>
          <p:cNvSpPr txBox="1"/>
          <p:nvPr/>
        </p:nvSpPr>
        <p:spPr>
          <a:xfrm>
            <a:off x="468412" y="1331343"/>
            <a:ext cx="8297115" cy="32316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CL" sz="2400">
                <a:solidFill>
                  <a:schemeClr val="dk1"/>
                </a:solidFill>
                <a:latin typeface="Calibri"/>
                <a:ea typeface="Calibri"/>
                <a:cs typeface="Calibri"/>
                <a:sym typeface="Calibri"/>
              </a:rPr>
              <a:t>¿Qué es Impala?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Solución Open Source diseñada por Cloudera para permitir usar SQL en Hadoop.</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Soporta almacenamiento y consultas en HDFS y Hbase.</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Solución distribuida. </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Lee formatos de archivos de Hadoop, incluyendo texto, LZO, SequenceFile, Avro, RCFile, y Parquet.</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La query se distribuye a todos los nodos que tengan los datos relevantes. </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Soporta la seguridad de Hadoop (autenticación Kerberos).</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Autorización fine-grained, basada en roles con Sentry.</a:t>
            </a:r>
            <a:endParaRPr/>
          </a:p>
          <a:p>
            <a:pPr indent="-285750" lvl="0" marL="285750" marR="0" rtl="0" algn="just">
              <a:spcBef>
                <a:spcPts val="0"/>
              </a:spcBef>
              <a:spcAft>
                <a:spcPts val="0"/>
              </a:spcAft>
              <a:buClr>
                <a:schemeClr val="dk1"/>
              </a:buClr>
              <a:buSzPts val="1800"/>
              <a:buFont typeface="Noto Sans Symbols"/>
              <a:buChar char="▪"/>
            </a:pPr>
            <a:r>
              <a:rPr lang="es-CL" sz="1800">
                <a:solidFill>
                  <a:schemeClr val="dk1"/>
                </a:solidFill>
                <a:latin typeface="Calibri"/>
                <a:ea typeface="Calibri"/>
                <a:cs typeface="Calibri"/>
                <a:sym typeface="Calibri"/>
              </a:rPr>
              <a:t>Utiliza metadata, controlador ODBC, y sintaxis SQL de Apache Hive.</a:t>
            </a:r>
            <a:endParaRPr/>
          </a:p>
        </p:txBody>
      </p:sp>
      <p:sp>
        <p:nvSpPr>
          <p:cNvPr id="206" name="Google Shape;206;p8"/>
          <p:cNvSpPr/>
          <p:nvPr/>
        </p:nvSpPr>
        <p:spPr>
          <a:xfrm>
            <a:off x="6597946" y="6550223"/>
            <a:ext cx="21675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400" u="sng">
                <a:solidFill>
                  <a:schemeClr val="dk1"/>
                </a:solidFill>
                <a:latin typeface="Calibri"/>
                <a:ea typeface="Calibri"/>
                <a:cs typeface="Calibri"/>
                <a:sym typeface="Calibri"/>
                <a:hlinkClick r:id="rId4"/>
              </a:rPr>
              <a:t>https://impala.apache.org/</a:t>
            </a:r>
            <a:endParaRPr sz="1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9"/>
          <p:cNvSpPr txBox="1"/>
          <p:nvPr/>
        </p:nvSpPr>
        <p:spPr>
          <a:xfrm>
            <a:off x="468412" y="1331343"/>
            <a:ext cx="8297115" cy="46166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2400">
                <a:solidFill>
                  <a:schemeClr val="dk1"/>
                </a:solidFill>
                <a:latin typeface="Calibri"/>
                <a:ea typeface="Calibri"/>
                <a:cs typeface="Calibri"/>
                <a:sym typeface="Calibri"/>
              </a:rPr>
              <a:t>Características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Hacer consultas de estilo BI en Hadoop</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Impala proporciona una baja latencia y una alta concurrencia para las consultas de BI / analíticas en Hadoop (no entregadas por marcos de trabajo por lotes como Apache Hive). Impala también escala linealmente, incluso en entornos multitenant.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Unifica tu infraestructura</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Utilice los mismos formatos de archivo y datos, así como los marcos de metadatos, seguridad y administración de recursos que su implementación de Hadoop, sin infraestructura redundante o conversión / duplicación de datos.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L" sz="1800">
                <a:solidFill>
                  <a:schemeClr val="dk1"/>
                </a:solidFill>
                <a:latin typeface="Calibri"/>
                <a:ea typeface="Calibri"/>
                <a:cs typeface="Calibri"/>
                <a:sym typeface="Calibri"/>
              </a:rPr>
              <a:t>Implementar rápidamente</a:t>
            </a:r>
            <a:endParaRPr/>
          </a:p>
          <a:p>
            <a:pPr indent="0" lvl="0" marL="0" marR="0" rtl="0" algn="l">
              <a:spcBef>
                <a:spcPts val="0"/>
              </a:spcBef>
              <a:spcAft>
                <a:spcPts val="0"/>
              </a:spcAft>
              <a:buNone/>
            </a:pPr>
            <a:r>
              <a:rPr lang="es-CL" sz="1800">
                <a:solidFill>
                  <a:schemeClr val="dk1"/>
                </a:solidFill>
                <a:latin typeface="Calibri"/>
                <a:ea typeface="Calibri"/>
                <a:cs typeface="Calibri"/>
                <a:sym typeface="Calibri"/>
              </a:rPr>
              <a:t>Para los usuarios de Apache Hive, Impala utiliza los mismos metadatos y el mismo controlador ODBC. Al igual que Hive, Impala es compatible con SQL, por lo que no tiene que preocuparse por reinventar la rueda de implementación.</a:t>
            </a:r>
            <a:endParaRPr/>
          </a:p>
        </p:txBody>
      </p:sp>
      <p:sp>
        <p:nvSpPr>
          <p:cNvPr id="212" name="Google Shape;212;p9"/>
          <p:cNvSpPr txBox="1"/>
          <p:nvPr/>
        </p:nvSpPr>
        <p:spPr>
          <a:xfrm>
            <a:off x="5167586" y="543034"/>
            <a:ext cx="324944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1800">
                <a:solidFill>
                  <a:srgbClr val="FFFFFF"/>
                </a:solidFill>
                <a:latin typeface="Calibri"/>
                <a:ea typeface="Calibri"/>
                <a:cs typeface="Calibri"/>
                <a:sym typeface="Calibri"/>
              </a:rPr>
              <a:t>Hive, Pig e Impala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2014-04-29T13:43:09Z</dcterms:created>
  <dc:creator>Macarena Trujillo V.</dc:creator>
</cp:coreProperties>
</file>